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1"/>
    <p:restoredTop sz="99828" autoAdjust="0"/>
  </p:normalViewPr>
  <p:slideViewPr>
    <p:cSldViewPr snapToGrid="0" snapToObjects="1">
      <p:cViewPr varScale="1">
        <p:scale>
          <a:sx n="95" d="100"/>
          <a:sy n="95" d="100"/>
        </p:scale>
        <p:origin x="-112" y="-8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explosion val="25"/>
          <c:cat>
            <c:strRef>
              <c:f>Foglio1!$A$2:$A$5</c:f>
              <c:strCache>
                <c:ptCount val="4"/>
                <c:pt idx="0">
                  <c:v>MKTG</c:v>
                </c:pt>
                <c:pt idx="1">
                  <c:v>R&amp;D</c:v>
                </c:pt>
                <c:pt idx="2">
                  <c:v>3° trim.</c:v>
                </c:pt>
                <c:pt idx="3">
                  <c:v>4° trim.</c:v>
                </c:pt>
              </c:strCache>
            </c:strRef>
          </c:cat>
          <c:val>
            <c:numRef>
              <c:f>Foglio1!$B$2:$B$5</c:f>
              <c:numCache>
                <c:formatCode>0%</c:formatCode>
                <c:ptCount val="4"/>
                <c:pt idx="0">
                  <c:v>0.5</c:v>
                </c:pt>
                <c:pt idx="1">
                  <c:v>0.2</c:v>
                </c:pt>
                <c:pt idx="2">
                  <c:v>0.15</c:v>
                </c:pt>
                <c:pt idx="3">
                  <c:v>0.15</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6B160A-31B8-CE45-8B95-78670AE8963D}" type="datetimeFigureOut">
              <a:rPr lang="it-IT" smtClean="0"/>
              <a:t>03/08/17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5186B8-7B91-4D4E-BFB7-D14756451A8C}" type="slidenum">
              <a:rPr lang="it-IT" smtClean="0"/>
              <a:t>‹n.›</a:t>
            </a:fld>
            <a:endParaRPr lang="it-IT"/>
          </a:p>
        </p:txBody>
      </p:sp>
    </p:spTree>
    <p:extLst>
      <p:ext uri="{BB962C8B-B14F-4D97-AF65-F5344CB8AC3E}">
        <p14:creationId xmlns:p14="http://schemas.microsoft.com/office/powerpoint/2010/main" val="722750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C22CA-E247-1D4B-9DC3-C992BC04911F}" type="datetimeFigureOut">
              <a:rPr lang="it-IT" smtClean="0"/>
              <a:t>03/08/17</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B0C61-5CAD-A441-9E74-09F1C7950D7D}" type="slidenum">
              <a:rPr lang="it-IT" smtClean="0"/>
              <a:t>‹n.›</a:t>
            </a:fld>
            <a:endParaRPr lang="it-IT"/>
          </a:p>
        </p:txBody>
      </p:sp>
    </p:spTree>
    <p:extLst>
      <p:ext uri="{BB962C8B-B14F-4D97-AF65-F5344CB8AC3E}">
        <p14:creationId xmlns:p14="http://schemas.microsoft.com/office/powerpoint/2010/main" val="1755048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516467" y="5274733"/>
            <a:ext cx="11331870" cy="1190096"/>
          </a:xfrm>
        </p:spPr>
        <p:txBody>
          <a:bodyPr anchor="b">
            <a:normAutofit/>
          </a:bodyPr>
          <a:lstStyle>
            <a:lvl1pPr algn="r">
              <a:defRPr sz="4400">
                <a:solidFill>
                  <a:schemeClr val="bg2">
                    <a:lumMod val="25000"/>
                  </a:schemeClr>
                </a:solidFill>
              </a:defRPr>
            </a:lvl1pPr>
          </a:lstStyle>
          <a:p>
            <a:r>
              <a:rPr lang="it-IT" dirty="0" smtClean="0"/>
              <a:t>Fare clic per modificare stile</a:t>
            </a:r>
            <a:endParaRPr lang="it-IT" dirty="0"/>
          </a:p>
        </p:txBody>
      </p:sp>
    </p:spTree>
    <p:extLst>
      <p:ext uri="{BB962C8B-B14F-4D97-AF65-F5344CB8AC3E}">
        <p14:creationId xmlns:p14="http://schemas.microsoft.com/office/powerpoint/2010/main" val="134462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lide vuota senza titol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EBE586-FBD7-094F-AD22-2DA2653BC5B8}" type="datetime1">
              <a:rPr lang="it-IT" smtClean="0"/>
              <a:t>03/08/17</a:t>
            </a:fld>
            <a:endParaRPr lang="it-IT"/>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4" name="Segnaposto numero diapositiva 3"/>
          <p:cNvSpPr>
            <a:spLocks noGrp="1"/>
          </p:cNvSpPr>
          <p:nvPr>
            <p:ph type="sldNum" sz="quarter" idx="12"/>
          </p:nvPr>
        </p:nvSpPr>
        <p:spPr/>
        <p:txBody>
          <a:bodyPr/>
          <a:lstStyle/>
          <a:p>
            <a:fld id="{3401D229-B4E6-0C4B-9E7E-88125C21BA07}" type="slidenum">
              <a:rPr lang="it-IT" smtClean="0"/>
              <a:t>‹n.›</a:t>
            </a:fld>
            <a:endParaRPr lang="it-IT"/>
          </a:p>
        </p:txBody>
      </p:sp>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spTree>
    <p:extLst>
      <p:ext uri="{BB962C8B-B14F-4D97-AF65-F5344CB8AC3E}">
        <p14:creationId xmlns:p14="http://schemas.microsoft.com/office/powerpoint/2010/main" val="176498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lide 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10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Titolo bianco (con icone)">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110067" y="3894667"/>
            <a:ext cx="11980333" cy="1307571"/>
          </a:xfrm>
        </p:spPr>
        <p:txBody>
          <a:bodyPr anchor="b">
            <a:normAutofit/>
          </a:bodyPr>
          <a:lstStyle>
            <a:lvl1pPr algn="ctr">
              <a:defRPr sz="4400">
                <a:solidFill>
                  <a:schemeClr val="tx1">
                    <a:lumMod val="65000"/>
                    <a:lumOff val="35000"/>
                  </a:schemeClr>
                </a:solidFill>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10067" y="5202238"/>
            <a:ext cx="11980333" cy="868362"/>
          </a:xfrm>
        </p:spPr>
        <p:txBody>
          <a:bodyPr/>
          <a:lstStyle>
            <a:lvl1pPr marL="0" indent="0" algn="ctr">
              <a:buNone/>
              <a:defRPr sz="2400" i="1">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1750"/>
            <a:ext cx="12192000" cy="476250"/>
          </a:xfrm>
          <a:prstGeom prst="rect">
            <a:avLst/>
          </a:prstGeom>
        </p:spPr>
      </p:pic>
    </p:spTree>
    <p:extLst>
      <p:ext uri="{BB962C8B-B14F-4D97-AF65-F5344CB8AC3E}">
        <p14:creationId xmlns:p14="http://schemas.microsoft.com/office/powerpoint/2010/main" val="204917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ide fondo verde">
    <p:bg>
      <p:bgPr>
        <a:solidFill>
          <a:srgbClr val="82CBB3"/>
        </a:solidFill>
        <a:effectLst/>
      </p:bgPr>
    </p:bg>
    <p:spTree>
      <p:nvGrpSpPr>
        <p:cNvPr id="1" name=""/>
        <p:cNvGrpSpPr/>
        <p:nvPr/>
      </p:nvGrpSpPr>
      <p:grpSpPr>
        <a:xfrm>
          <a:off x="0" y="0"/>
          <a:ext cx="0" cy="0"/>
          <a:chOff x="0" y="0"/>
          <a:chExt cx="0" cy="0"/>
        </a:xfrm>
      </p:grpSpPr>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110067" y="3894667"/>
            <a:ext cx="11980333" cy="1307571"/>
          </a:xfrm>
        </p:spPr>
        <p:txBody>
          <a:bodyPr anchor="b">
            <a:normAutofit/>
          </a:bodyPr>
          <a:lstStyle>
            <a:lvl1pPr algn="ctr">
              <a:defRPr sz="4400">
                <a:solidFill>
                  <a:schemeClr val="bg1"/>
                </a:solidFill>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10067" y="5202238"/>
            <a:ext cx="11980333" cy="86836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40549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lide di testo semplice">
    <p:spTree>
      <p:nvGrpSpPr>
        <p:cNvPr id="1" name=""/>
        <p:cNvGrpSpPr/>
        <p:nvPr/>
      </p:nvGrpSpPr>
      <p:grpSpPr>
        <a:xfrm>
          <a:off x="0" y="0"/>
          <a:ext cx="0" cy="0"/>
          <a:chOff x="0" y="0"/>
          <a:chExt cx="0" cy="0"/>
        </a:xfrm>
      </p:grpSpPr>
      <p:sp>
        <p:nvSpPr>
          <p:cNvPr id="2" name="Titolo 1"/>
          <p:cNvSpPr>
            <a:spLocks noGrp="1"/>
          </p:cNvSpPr>
          <p:nvPr>
            <p:ph type="title"/>
          </p:nvPr>
        </p:nvSpPr>
        <p:spPr>
          <a:xfrm>
            <a:off x="2562447" y="311960"/>
            <a:ext cx="9292854" cy="596157"/>
          </a:xfrm>
        </p:spPr>
        <p:txBody>
          <a:bodyPr/>
          <a:lstStyle>
            <a:lvl1pPr>
              <a:defRPr>
                <a:solidFill>
                  <a:schemeClr val="tx1">
                    <a:lumMod val="65000"/>
                    <a:lumOff val="35000"/>
                  </a:schemeClr>
                </a:solidFill>
              </a:defRPr>
            </a:lvl1pPr>
          </a:lstStyle>
          <a:p>
            <a:r>
              <a:rPr lang="it-IT" dirty="0" smtClean="0"/>
              <a:t>Fare clic per modificare stile</a:t>
            </a:r>
            <a:endParaRPr lang="it-IT" dirty="0"/>
          </a:p>
        </p:txBody>
      </p:sp>
      <p:sp>
        <p:nvSpPr>
          <p:cNvPr id="3" name="Segnaposto contenuto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43E81341-4379-0540-A60A-AF6DE8967C13}" type="datetime1">
              <a:rPr lang="it-IT" smtClean="0"/>
              <a:t>03/08/17</a:t>
            </a:fld>
            <a:endParaRPr lang="it-IT"/>
          </a:p>
        </p:txBody>
      </p:sp>
      <p:sp>
        <p:nvSpPr>
          <p:cNvPr id="5" name="Segnaposto piè di pagina 4"/>
          <p:cNvSpPr>
            <a:spLocks noGrp="1"/>
          </p:cNvSpPr>
          <p:nvPr>
            <p:ph type="ftr" sz="quarter" idx="11"/>
          </p:nvPr>
        </p:nvSpPr>
        <p:spPr/>
        <p:txBody>
          <a:bodyPr/>
          <a:lstStyle/>
          <a:p>
            <a:r>
              <a:rPr lang="it-IT" smtClean="0"/>
              <a:t>Call for Ideas 30 settembre 2017 - Template pitch</a:t>
            </a:r>
            <a:endParaRPr lang="it-IT"/>
          </a:p>
        </p:txBody>
      </p:sp>
      <p:sp>
        <p:nvSpPr>
          <p:cNvPr id="6" name="Segnaposto numero diapositiva 5"/>
          <p:cNvSpPr>
            <a:spLocks noGrp="1"/>
          </p:cNvSpPr>
          <p:nvPr>
            <p:ph type="sldNum" sz="quarter" idx="12"/>
          </p:nvPr>
        </p:nvSpPr>
        <p:spPr/>
        <p:txBody>
          <a:bodyPr/>
          <a:lstStyle/>
          <a:p>
            <a:fld id="{3401D229-B4E6-0C4B-9E7E-88125C21BA07}"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cxnSp>
        <p:nvCxnSpPr>
          <p:cNvPr id="9" name="Connettore 1 8"/>
          <p:cNvCxnSpPr/>
          <p:nvPr userDrawn="1"/>
        </p:nvCxnSpPr>
        <p:spPr>
          <a:xfrm>
            <a:off x="0" y="1148316"/>
            <a:ext cx="12192000" cy="0"/>
          </a:xfrm>
          <a:prstGeom prst="line">
            <a:avLst/>
          </a:prstGeom>
          <a:ln>
            <a:solidFill>
              <a:srgbClr val="82CB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69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di testo semplice (con icone)">
    <p:spTree>
      <p:nvGrpSpPr>
        <p:cNvPr id="1" name=""/>
        <p:cNvGrpSpPr/>
        <p:nvPr/>
      </p:nvGrpSpPr>
      <p:grpSpPr>
        <a:xfrm>
          <a:off x="0" y="0"/>
          <a:ext cx="0" cy="0"/>
          <a:chOff x="0" y="0"/>
          <a:chExt cx="0" cy="0"/>
        </a:xfrm>
      </p:grpSpPr>
      <p:sp>
        <p:nvSpPr>
          <p:cNvPr id="2" name="Titolo 1"/>
          <p:cNvSpPr>
            <a:spLocks noGrp="1"/>
          </p:cNvSpPr>
          <p:nvPr>
            <p:ph type="title"/>
          </p:nvPr>
        </p:nvSpPr>
        <p:spPr>
          <a:xfrm>
            <a:off x="2562447" y="311960"/>
            <a:ext cx="9292854" cy="596157"/>
          </a:xfrm>
        </p:spPr>
        <p:txBody>
          <a:bodyPr/>
          <a:lstStyle>
            <a:lvl1pPr>
              <a:defRPr>
                <a:solidFill>
                  <a:schemeClr val="tx1">
                    <a:lumMod val="65000"/>
                    <a:lumOff val="35000"/>
                  </a:schemeClr>
                </a:solidFill>
              </a:defRPr>
            </a:lvl1pPr>
          </a:lstStyle>
          <a:p>
            <a:r>
              <a:rPr lang="it-IT" dirty="0" smtClean="0"/>
              <a:t>Fare clic per modificare stile</a:t>
            </a:r>
            <a:endParaRPr lang="it-IT" dirty="0"/>
          </a:p>
        </p:txBody>
      </p:sp>
      <p:sp>
        <p:nvSpPr>
          <p:cNvPr id="3" name="Segnaposto contenuto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cxnSp>
        <p:nvCxnSpPr>
          <p:cNvPr id="9" name="Connettore 1 8"/>
          <p:cNvCxnSpPr/>
          <p:nvPr userDrawn="1"/>
        </p:nvCxnSpPr>
        <p:spPr>
          <a:xfrm>
            <a:off x="0" y="1148316"/>
            <a:ext cx="12192000" cy="0"/>
          </a:xfrm>
          <a:prstGeom prst="line">
            <a:avLst/>
          </a:prstGeom>
          <a:ln>
            <a:solidFill>
              <a:srgbClr val="82CBB3"/>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81750"/>
            <a:ext cx="12192000" cy="476250"/>
          </a:xfrm>
          <a:prstGeom prst="rect">
            <a:avLst/>
          </a:prstGeom>
        </p:spPr>
      </p:pic>
    </p:spTree>
    <p:extLst>
      <p:ext uri="{BB962C8B-B14F-4D97-AF65-F5344CB8AC3E}">
        <p14:creationId xmlns:p14="http://schemas.microsoft.com/office/powerpoint/2010/main" val="2900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ide con due colonne">
    <p:spTree>
      <p:nvGrpSpPr>
        <p:cNvPr id="1" name=""/>
        <p:cNvGrpSpPr/>
        <p:nvPr/>
      </p:nvGrpSpPr>
      <p:grpSpPr>
        <a:xfrm>
          <a:off x="0" y="0"/>
          <a:ext cx="0" cy="0"/>
          <a:chOff x="0" y="0"/>
          <a:chExt cx="0" cy="0"/>
        </a:xfrm>
      </p:grpSpPr>
      <p:sp>
        <p:nvSpPr>
          <p:cNvPr id="2" name="Titolo 1"/>
          <p:cNvSpPr>
            <a:spLocks noGrp="1"/>
          </p:cNvSpPr>
          <p:nvPr>
            <p:ph type="title"/>
          </p:nvPr>
        </p:nvSpPr>
        <p:spPr>
          <a:xfrm>
            <a:off x="2562447" y="350875"/>
            <a:ext cx="9292854" cy="520996"/>
          </a:xfrm>
        </p:spPr>
        <p:txBody>
          <a:bodyPr/>
          <a:lstStyle/>
          <a:p>
            <a:r>
              <a:rPr lang="it-IT" smtClean="0"/>
              <a:t>Fare clic per modificare stile</a:t>
            </a:r>
            <a:endParaRPr lang="it-IT"/>
          </a:p>
        </p:txBody>
      </p:sp>
      <p:sp>
        <p:nvSpPr>
          <p:cNvPr id="3" name="Segnaposto contenuto 2"/>
          <p:cNvSpPr>
            <a:spLocks noGrp="1"/>
          </p:cNvSpPr>
          <p:nvPr>
            <p:ph sz="half" idx="1"/>
          </p:nvPr>
        </p:nvSpPr>
        <p:spPr>
          <a:xfrm>
            <a:off x="396063" y="1414130"/>
            <a:ext cx="5181600" cy="475518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199" y="1414130"/>
            <a:ext cx="5683101" cy="4762833"/>
          </a:xfrm>
        </p:spPr>
        <p:txBody>
          <a:bodyPr/>
          <a:lstStyle/>
          <a:p>
            <a:pPr lvl="0"/>
            <a:r>
              <a:rPr lang="it-IT"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fld id="{B760AE74-DE8B-6E4B-9284-31ED79F36B1C}" type="datetime1">
              <a:rPr lang="it-IT" smtClean="0"/>
              <a:t>03/08/17</a:t>
            </a:fld>
            <a:endParaRPr lang="it-IT"/>
          </a:p>
        </p:txBody>
      </p:sp>
      <p:sp>
        <p:nvSpPr>
          <p:cNvPr id="6" name="Segnaposto piè di pagina 5"/>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‹n.›</a:t>
            </a:fld>
            <a:endParaRPr lang="it-IT"/>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cxnSp>
        <p:nvCxnSpPr>
          <p:cNvPr id="9" name="Connettore 1 8"/>
          <p:cNvCxnSpPr/>
          <p:nvPr userDrawn="1"/>
        </p:nvCxnSpPr>
        <p:spPr>
          <a:xfrm>
            <a:off x="0" y="1148316"/>
            <a:ext cx="12192000" cy="0"/>
          </a:xfrm>
          <a:prstGeom prst="line">
            <a:avLst/>
          </a:prstGeom>
          <a:ln>
            <a:solidFill>
              <a:srgbClr val="82CB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9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 2 colonne e titoli">
    <p:spTree>
      <p:nvGrpSpPr>
        <p:cNvPr id="1" name=""/>
        <p:cNvGrpSpPr/>
        <p:nvPr/>
      </p:nvGrpSpPr>
      <p:grpSpPr>
        <a:xfrm>
          <a:off x="0" y="0"/>
          <a:ext cx="0" cy="0"/>
          <a:chOff x="0" y="0"/>
          <a:chExt cx="0" cy="0"/>
        </a:xfrm>
      </p:grpSpPr>
      <p:sp>
        <p:nvSpPr>
          <p:cNvPr id="2" name="Titolo 1"/>
          <p:cNvSpPr>
            <a:spLocks noGrp="1"/>
          </p:cNvSpPr>
          <p:nvPr>
            <p:ph type="title"/>
          </p:nvPr>
        </p:nvSpPr>
        <p:spPr>
          <a:xfrm>
            <a:off x="2562446" y="350875"/>
            <a:ext cx="9292855" cy="520996"/>
          </a:xfrm>
        </p:spPr>
        <p:txBody>
          <a:bodyPr/>
          <a:lstStyle/>
          <a:p>
            <a:r>
              <a:rPr lang="it-IT" smtClean="0"/>
              <a:t>Fare clic per modificare stile</a:t>
            </a:r>
            <a:endParaRPr lang="it-IT"/>
          </a:p>
        </p:txBody>
      </p:sp>
      <p:sp>
        <p:nvSpPr>
          <p:cNvPr id="3" name="Segnaposto testo 2"/>
          <p:cNvSpPr>
            <a:spLocks noGrp="1"/>
          </p:cNvSpPr>
          <p:nvPr>
            <p:ph type="body" idx="1"/>
          </p:nvPr>
        </p:nvSpPr>
        <p:spPr>
          <a:xfrm>
            <a:off x="396063" y="1335351"/>
            <a:ext cx="5462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396062" y="2311109"/>
            <a:ext cx="546247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337005" y="1315004"/>
            <a:ext cx="55182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337005" y="2311109"/>
            <a:ext cx="5518296"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328B18D-34CD-734E-95B9-7C68A213847B}" type="datetime1">
              <a:rPr lang="it-IT" smtClean="0"/>
              <a:t>03/08/17</a:t>
            </a:fld>
            <a:endParaRPr lang="it-IT"/>
          </a:p>
        </p:txBody>
      </p:sp>
      <p:sp>
        <p:nvSpPr>
          <p:cNvPr id="8" name="Segnaposto piè di pagina 7"/>
          <p:cNvSpPr>
            <a:spLocks noGrp="1"/>
          </p:cNvSpPr>
          <p:nvPr>
            <p:ph type="ftr" sz="quarter" idx="11"/>
          </p:nvPr>
        </p:nvSpPr>
        <p:spPr/>
        <p:txBody>
          <a:bodyPr/>
          <a:lstStyle/>
          <a:p>
            <a:r>
              <a:rPr lang="it-IT" smtClean="0"/>
              <a:t>Call for Ideas 30 settembre 2017 - Template pitch</a:t>
            </a:r>
            <a:endParaRPr lang="it-IT"/>
          </a:p>
        </p:txBody>
      </p:sp>
      <p:sp>
        <p:nvSpPr>
          <p:cNvPr id="9" name="Segnaposto numero diapositiva 8"/>
          <p:cNvSpPr>
            <a:spLocks noGrp="1"/>
          </p:cNvSpPr>
          <p:nvPr>
            <p:ph type="sldNum" sz="quarter" idx="12"/>
          </p:nvPr>
        </p:nvSpPr>
        <p:spPr/>
        <p:txBody>
          <a:bodyPr/>
          <a:lstStyle/>
          <a:p>
            <a:fld id="{3401D229-B4E6-0C4B-9E7E-88125C21BA07}" type="slidenum">
              <a:rPr lang="it-IT" smtClean="0"/>
              <a:t>‹n.›</a:t>
            </a:fld>
            <a:endParaRPr lang="it-IT"/>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cxnSp>
        <p:nvCxnSpPr>
          <p:cNvPr id="11" name="Connettore 1 10"/>
          <p:cNvCxnSpPr/>
          <p:nvPr userDrawn="1"/>
        </p:nvCxnSpPr>
        <p:spPr>
          <a:xfrm>
            <a:off x="0" y="1148316"/>
            <a:ext cx="12192000" cy="0"/>
          </a:xfrm>
          <a:prstGeom prst="line">
            <a:avLst/>
          </a:prstGeom>
          <a:ln>
            <a:solidFill>
              <a:srgbClr val="82CB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5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Slide con testo a sx e immagine a dx">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6019800" y="1148316"/>
            <a:ext cx="6172200" cy="57096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2" name="Titolo 1"/>
          <p:cNvSpPr>
            <a:spLocks noGrp="1"/>
          </p:cNvSpPr>
          <p:nvPr>
            <p:ph type="title"/>
          </p:nvPr>
        </p:nvSpPr>
        <p:spPr>
          <a:xfrm>
            <a:off x="404942" y="1228762"/>
            <a:ext cx="5272844" cy="748192"/>
          </a:xfrm>
        </p:spPr>
        <p:txBody>
          <a:bodyPr anchor="t">
            <a:normAutofit/>
          </a:bodyPr>
          <a:lstStyle>
            <a:lvl1pPr algn="l">
              <a:defRPr sz="2400"/>
            </a:lvl1pPr>
          </a:lstStyle>
          <a:p>
            <a:r>
              <a:rPr lang="it-IT" dirty="0" smtClean="0"/>
              <a:t>Fare clic per modificare stile</a:t>
            </a:r>
            <a:endParaRPr lang="it-IT" dirty="0"/>
          </a:p>
        </p:txBody>
      </p:sp>
      <p:sp>
        <p:nvSpPr>
          <p:cNvPr id="4" name="Segnaposto testo 3"/>
          <p:cNvSpPr>
            <a:spLocks noGrp="1"/>
          </p:cNvSpPr>
          <p:nvPr>
            <p:ph type="body" sz="half" idx="2"/>
          </p:nvPr>
        </p:nvSpPr>
        <p:spPr>
          <a:xfrm>
            <a:off x="414338" y="2057399"/>
            <a:ext cx="5263447" cy="4162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smtClean="0"/>
              <a:t>Fare clic per modificare gli stili del testo dello schema</a:t>
            </a:r>
          </a:p>
        </p:txBody>
      </p:sp>
      <p:sp>
        <p:nvSpPr>
          <p:cNvPr id="5" name="Segnaposto data 4"/>
          <p:cNvSpPr>
            <a:spLocks noGrp="1"/>
          </p:cNvSpPr>
          <p:nvPr>
            <p:ph type="dt" sz="half" idx="10"/>
          </p:nvPr>
        </p:nvSpPr>
        <p:spPr>
          <a:xfrm>
            <a:off x="414338" y="6356350"/>
            <a:ext cx="2693025" cy="365125"/>
          </a:xfrm>
        </p:spPr>
        <p:txBody>
          <a:bodyPr/>
          <a:lstStyle/>
          <a:p>
            <a:fld id="{13463C19-93E1-B148-BF69-60797B791F0B}" type="datetime1">
              <a:rPr lang="it-IT" smtClean="0"/>
              <a:t>03/08/17</a:t>
            </a:fld>
            <a:endParaRPr lang="it-IT"/>
          </a:p>
        </p:txBody>
      </p:sp>
      <p:sp>
        <p:nvSpPr>
          <p:cNvPr id="7" name="Segnaposto numero diapositiva 6"/>
          <p:cNvSpPr>
            <a:spLocks noGrp="1"/>
          </p:cNvSpPr>
          <p:nvPr>
            <p:ph type="sldNum" sz="quarter" idx="12"/>
          </p:nvPr>
        </p:nvSpPr>
        <p:spPr>
          <a:xfrm>
            <a:off x="3553930" y="6356350"/>
            <a:ext cx="2123855" cy="365125"/>
          </a:xfrm>
        </p:spPr>
        <p:txBody>
          <a:bodyPr/>
          <a:lstStyle/>
          <a:p>
            <a:fld id="{3401D229-B4E6-0C4B-9E7E-88125C21BA07}" type="slidenum">
              <a:rPr lang="it-IT" smtClean="0"/>
              <a:t>‹n.›</a:t>
            </a:fld>
            <a:endParaRPr lang="it-IT" dirty="0"/>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cxnSp>
        <p:nvCxnSpPr>
          <p:cNvPr id="9" name="Connettore 1 8"/>
          <p:cNvCxnSpPr/>
          <p:nvPr userDrawn="1"/>
        </p:nvCxnSpPr>
        <p:spPr>
          <a:xfrm>
            <a:off x="0" y="1148316"/>
            <a:ext cx="12192000" cy="0"/>
          </a:xfrm>
          <a:prstGeom prst="line">
            <a:avLst/>
          </a:prstGeom>
          <a:ln>
            <a:solidFill>
              <a:srgbClr val="82CB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lide vuota con titolo">
    <p:spTree>
      <p:nvGrpSpPr>
        <p:cNvPr id="1" name=""/>
        <p:cNvGrpSpPr/>
        <p:nvPr/>
      </p:nvGrpSpPr>
      <p:grpSpPr>
        <a:xfrm>
          <a:off x="0" y="0"/>
          <a:ext cx="0" cy="0"/>
          <a:chOff x="0" y="0"/>
          <a:chExt cx="0" cy="0"/>
        </a:xfrm>
      </p:grpSpPr>
      <p:sp>
        <p:nvSpPr>
          <p:cNvPr id="2" name="Titolo 1"/>
          <p:cNvSpPr>
            <a:spLocks noGrp="1"/>
          </p:cNvSpPr>
          <p:nvPr>
            <p:ph type="title"/>
          </p:nvPr>
        </p:nvSpPr>
        <p:spPr>
          <a:xfrm>
            <a:off x="2562447" y="354493"/>
            <a:ext cx="9292854" cy="506746"/>
          </a:xfrm>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0815B26-33C9-1F45-94C7-ADDAC5CCDB9E}" type="datetime1">
              <a:rPr lang="it-IT" smtClean="0"/>
              <a:t>03/08/17</a:t>
            </a:fld>
            <a:endParaRPr lang="it-IT"/>
          </a:p>
        </p:txBody>
      </p:sp>
      <p:sp>
        <p:nvSpPr>
          <p:cNvPr id="4" name="Segnaposto piè di pagina 3"/>
          <p:cNvSpPr>
            <a:spLocks noGrp="1"/>
          </p:cNvSpPr>
          <p:nvPr>
            <p:ph type="ftr" sz="quarter" idx="11"/>
          </p:nvPr>
        </p:nvSpPr>
        <p:spPr/>
        <p:txBody>
          <a:bodyPr/>
          <a:lstStyle/>
          <a:p>
            <a:r>
              <a:rPr lang="it-IT" smtClean="0"/>
              <a:t>Call for Ideas 30 settembre 2017 - Template pitch</a:t>
            </a:r>
            <a:endParaRPr lang="it-IT"/>
          </a:p>
        </p:txBody>
      </p:sp>
      <p:sp>
        <p:nvSpPr>
          <p:cNvPr id="5" name="Segnaposto numero diapositiva 4"/>
          <p:cNvSpPr>
            <a:spLocks noGrp="1"/>
          </p:cNvSpPr>
          <p:nvPr>
            <p:ph type="sldNum" sz="quarter" idx="12"/>
          </p:nvPr>
        </p:nvSpPr>
        <p:spPr/>
        <p:txBody>
          <a:bodyPr/>
          <a:lstStyle/>
          <a:p>
            <a:fld id="{3401D229-B4E6-0C4B-9E7E-88125C21BA07}" type="slidenum">
              <a:rPr lang="it-IT" smtClean="0"/>
              <a:t>‹n.›</a:t>
            </a:fld>
            <a:endParaRPr lang="it-IT"/>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63" y="255071"/>
            <a:ext cx="1974998" cy="706211"/>
          </a:xfrm>
          <a:prstGeom prst="rect">
            <a:avLst/>
          </a:prstGeom>
        </p:spPr>
      </p:pic>
      <p:cxnSp>
        <p:nvCxnSpPr>
          <p:cNvPr id="7" name="Connettore 1 6"/>
          <p:cNvCxnSpPr/>
          <p:nvPr userDrawn="1"/>
        </p:nvCxnSpPr>
        <p:spPr>
          <a:xfrm>
            <a:off x="0" y="1148316"/>
            <a:ext cx="12192000" cy="0"/>
          </a:xfrm>
          <a:prstGeom prst="line">
            <a:avLst/>
          </a:prstGeom>
          <a:ln>
            <a:solidFill>
              <a:srgbClr val="82CB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30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62447" y="365125"/>
            <a:ext cx="9292854" cy="596157"/>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364164" y="1414130"/>
            <a:ext cx="11491137" cy="476283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36416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0C8DB-FE15-E94B-B591-B04A5FB9DE18}" type="datetime1">
              <a:rPr lang="it-IT" smtClean="0"/>
              <a:t>03/08/17</a:t>
            </a:fld>
            <a:endParaRPr lang="it-IT"/>
          </a:p>
        </p:txBody>
      </p:sp>
      <p:sp>
        <p:nvSpPr>
          <p:cNvPr id="5" name="Segnaposto piè di pagina 4"/>
          <p:cNvSpPr>
            <a:spLocks noGrp="1"/>
          </p:cNvSpPr>
          <p:nvPr>
            <p:ph type="ftr" sz="quarter" idx="3"/>
          </p:nvPr>
        </p:nvSpPr>
        <p:spPr>
          <a:xfrm>
            <a:off x="3200400" y="6356350"/>
            <a:ext cx="58160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Call for Ideas 30 settembre 2017 - Template pitch</a:t>
            </a:r>
            <a:endParaRPr lang="it-IT"/>
          </a:p>
        </p:txBody>
      </p:sp>
      <p:sp>
        <p:nvSpPr>
          <p:cNvPr id="6" name="Segnaposto numero diapositiva 5"/>
          <p:cNvSpPr>
            <a:spLocks noGrp="1"/>
          </p:cNvSpPr>
          <p:nvPr>
            <p:ph type="sldNum" sz="quarter" idx="4"/>
          </p:nvPr>
        </p:nvSpPr>
        <p:spPr>
          <a:xfrm>
            <a:off x="91121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1D229-B4E6-0C4B-9E7E-88125C21BA07}" type="slidenum">
              <a:rPr lang="it-IT" smtClean="0"/>
              <a:t>‹n.›</a:t>
            </a:fld>
            <a:endParaRPr lang="it-IT"/>
          </a:p>
        </p:txBody>
      </p:sp>
    </p:spTree>
    <p:extLst>
      <p:ext uri="{BB962C8B-B14F-4D97-AF65-F5344CB8AC3E}">
        <p14:creationId xmlns:p14="http://schemas.microsoft.com/office/powerpoint/2010/main" val="12843281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3" r:id="rId5"/>
    <p:sldLayoutId id="2147483652" r:id="rId6"/>
    <p:sldLayoutId id="2147483653" r:id="rId7"/>
    <p:sldLayoutId id="2147483657" r:id="rId8"/>
    <p:sldLayoutId id="2147483654" r:id="rId9"/>
    <p:sldLayoutId id="2147483655" r:id="rId10"/>
    <p:sldLayoutId id="2147483662" r:id="rId11"/>
  </p:sldLayoutIdLst>
  <p:hf hdr="0" dt="0"/>
  <p:txStyles>
    <p:title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ctrTitle"/>
          </p:nvPr>
        </p:nvSpPr>
        <p:spPr/>
        <p:txBody>
          <a:bodyPr/>
          <a:lstStyle/>
          <a:p>
            <a:r>
              <a:rPr lang="it-IT" dirty="0" smtClean="0"/>
              <a:t>Call for </a:t>
            </a:r>
            <a:r>
              <a:rPr lang="it-IT" dirty="0" err="1" smtClean="0"/>
              <a:t>Ideas</a:t>
            </a:r>
            <a:r>
              <a:rPr lang="it-IT" dirty="0" smtClean="0"/>
              <a:t> 30 settembre 2017 </a:t>
            </a:r>
            <a:r>
              <a:rPr lang="it-IT" dirty="0"/>
              <a:t>-</a:t>
            </a:r>
            <a:r>
              <a:rPr lang="it-IT" dirty="0" smtClean="0"/>
              <a:t> </a:t>
            </a:r>
            <a:r>
              <a:rPr lang="it-IT" dirty="0" err="1" smtClean="0"/>
              <a:t>Template</a:t>
            </a:r>
            <a:r>
              <a:rPr lang="it-IT" dirty="0" smtClean="0"/>
              <a:t> </a:t>
            </a:r>
            <a:r>
              <a:rPr lang="it-IT" dirty="0" err="1" smtClean="0"/>
              <a:t>pitch</a:t>
            </a:r>
            <a:endParaRPr lang="it-IT" dirty="0"/>
          </a:p>
        </p:txBody>
      </p:sp>
    </p:spTree>
    <p:extLst>
      <p:ext uri="{BB962C8B-B14F-4D97-AF65-F5344CB8AC3E}">
        <p14:creationId xmlns:p14="http://schemas.microsoft.com/office/powerpoint/2010/main" val="118000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Management team and </a:t>
            </a:r>
            <a:r>
              <a:rPr lang="it-IT" dirty="0" err="1"/>
              <a:t>advisors</a:t>
            </a:r>
            <a:endParaRPr lang="it-IT" dirty="0"/>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Describe who are the founders and the key people of the </a:t>
            </a:r>
            <a:r>
              <a:rPr lang="en-US" sz="2400" dirty="0" smtClean="0"/>
              <a:t>company/business idea</a:t>
            </a:r>
            <a:endParaRPr lang="it-IT" sz="1800" dirty="0">
              <a:solidFill>
                <a:srgbClr val="FF0000"/>
              </a:solidFill>
            </a:endParaRPr>
          </a:p>
          <a:p>
            <a:pPr algn="just"/>
            <a:endParaRPr lang="it-IT" sz="2400" dirty="0"/>
          </a:p>
          <a:p>
            <a:pPr algn="just"/>
            <a:r>
              <a:rPr lang="en-US" sz="2400" dirty="0"/>
              <a:t>Show how the team is qualified to make the project in a successful </a:t>
            </a:r>
            <a:r>
              <a:rPr lang="en-US" sz="2400" dirty="0" smtClean="0"/>
              <a:t>company</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10</a:t>
            </a:fld>
            <a:endParaRPr lang="it-IT"/>
          </a:p>
        </p:txBody>
      </p:sp>
    </p:spTree>
    <p:extLst>
      <p:ext uri="{BB962C8B-B14F-4D97-AF65-F5344CB8AC3E}">
        <p14:creationId xmlns:p14="http://schemas.microsoft.com/office/powerpoint/2010/main" val="344620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Financial </a:t>
            </a:r>
            <a:r>
              <a:rPr lang="it-IT" dirty="0" err="1"/>
              <a:t>projections</a:t>
            </a:r>
            <a:endParaRPr lang="it-IT" dirty="0"/>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Show the company's annual revenue projections relatively the next five years. When the company will become profitable? What are the expected profit margins (this graph should be easy to read for everyone)</a:t>
            </a:r>
            <a:r>
              <a:rPr lang="en-US" sz="2400" dirty="0" smtClean="0"/>
              <a:t>?</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11</a:t>
            </a:fld>
            <a:endParaRPr lang="it-IT"/>
          </a:p>
        </p:txBody>
      </p:sp>
    </p:spTree>
    <p:extLst>
      <p:ext uri="{BB962C8B-B14F-4D97-AF65-F5344CB8AC3E}">
        <p14:creationId xmlns:p14="http://schemas.microsoft.com/office/powerpoint/2010/main" val="225427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err="1"/>
              <a:t>Resources</a:t>
            </a:r>
            <a:r>
              <a:rPr lang="it-IT" dirty="0"/>
              <a:t> </a:t>
            </a:r>
            <a:r>
              <a:rPr lang="it-IT" dirty="0" err="1"/>
              <a:t>needed</a:t>
            </a:r>
            <a:r>
              <a:rPr lang="it-IT" dirty="0"/>
              <a:t> and use of funds</a:t>
            </a:r>
          </a:p>
        </p:txBody>
      </p:sp>
      <p:sp>
        <p:nvSpPr>
          <p:cNvPr id="6" name="Segnaposto contenuto 2"/>
          <p:cNvSpPr txBox="1">
            <a:spLocks/>
          </p:cNvSpPr>
          <p:nvPr/>
        </p:nvSpPr>
        <p:spPr>
          <a:xfrm>
            <a:off x="721895" y="1684421"/>
            <a:ext cx="10694738" cy="219242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Describe how much money do you need and how it will be spent (in euro or percentage), or in which areas (marketing, research and development, etc..), using a pie </a:t>
            </a:r>
            <a:r>
              <a:rPr lang="en-US" sz="2400" dirty="0" smtClean="0"/>
              <a:t>chart</a:t>
            </a:r>
            <a:endParaRPr lang="it-IT" sz="1800" dirty="0">
              <a:solidFill>
                <a:srgbClr val="FF0000"/>
              </a:solidFill>
            </a:endParaRPr>
          </a:p>
          <a:p>
            <a:pPr algn="just"/>
            <a:r>
              <a:rPr lang="en-US" sz="2400" dirty="0"/>
              <a:t>Give a company pre-money </a:t>
            </a:r>
            <a:r>
              <a:rPr lang="en-US" sz="2400" dirty="0" smtClean="0"/>
              <a:t>valuation</a:t>
            </a:r>
            <a:endParaRPr lang="it-IT" sz="2400" dirty="0"/>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12</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957861716"/>
              </p:ext>
            </p:extLst>
          </p:nvPr>
        </p:nvGraphicFramePr>
        <p:xfrm>
          <a:off x="6484864" y="3898120"/>
          <a:ext cx="2880320" cy="1609937"/>
        </p:xfrm>
        <a:graphic>
          <a:graphicData uri="http://schemas.openxmlformats.org/drawingml/2006/table">
            <a:tbl>
              <a:tblPr firstRow="1" bandRow="1">
                <a:tableStyleId>{D7AC3CCA-C797-4891-BE02-D94E43425B78}</a:tableStyleId>
              </a:tblPr>
              <a:tblGrid>
                <a:gridCol w="1800200"/>
                <a:gridCol w="1080120"/>
              </a:tblGrid>
              <a:tr h="339269">
                <a:tc>
                  <a:txBody>
                    <a:bodyPr/>
                    <a:lstStyle/>
                    <a:p>
                      <a:endParaRPr lang="it-IT" sz="1600" dirty="0">
                        <a:solidFill>
                          <a:schemeClr val="tx1"/>
                        </a:solidFill>
                      </a:endParaRPr>
                    </a:p>
                  </a:txBody>
                  <a:tcPr/>
                </a:tc>
                <a:tc>
                  <a:txBody>
                    <a:bodyPr/>
                    <a:lstStyle/>
                    <a:p>
                      <a:pPr algn="ctr"/>
                      <a:r>
                        <a:rPr lang="it-IT" sz="1600" dirty="0" smtClean="0">
                          <a:solidFill>
                            <a:schemeClr val="tx1"/>
                          </a:solidFill>
                        </a:rPr>
                        <a:t>€</a:t>
                      </a:r>
                      <a:endParaRPr lang="it-IT" sz="1600" dirty="0">
                        <a:solidFill>
                          <a:schemeClr val="tx1"/>
                        </a:solidFill>
                      </a:endParaRPr>
                    </a:p>
                  </a:txBody>
                  <a:tcPr/>
                </a:tc>
              </a:tr>
              <a:tr h="339269">
                <a:tc>
                  <a:txBody>
                    <a:bodyPr/>
                    <a:lstStyle/>
                    <a:p>
                      <a:r>
                        <a:rPr lang="it-IT" sz="1600" dirty="0" err="1" smtClean="0"/>
                        <a:t>Previous</a:t>
                      </a:r>
                      <a:r>
                        <a:rPr lang="it-IT" sz="1600" dirty="0" smtClean="0"/>
                        <a:t> Capital</a:t>
                      </a:r>
                      <a:endParaRPr lang="it-IT" sz="1600" dirty="0"/>
                    </a:p>
                  </a:txBody>
                  <a:tcPr anchor="ctr">
                    <a:solidFill>
                      <a:schemeClr val="tx2">
                        <a:lumMod val="40000"/>
                        <a:lumOff val="60000"/>
                      </a:schemeClr>
                    </a:solidFill>
                  </a:tcPr>
                </a:tc>
                <a:tc>
                  <a:txBody>
                    <a:bodyPr/>
                    <a:lstStyle/>
                    <a:p>
                      <a:pPr algn="r"/>
                      <a:endParaRPr lang="it-IT" sz="1600" dirty="0"/>
                    </a:p>
                  </a:txBody>
                  <a:tcPr anchor="ctr">
                    <a:solidFill>
                      <a:schemeClr val="tx2">
                        <a:lumMod val="40000"/>
                        <a:lumOff val="60000"/>
                      </a:schemeClr>
                    </a:solidFill>
                  </a:tcPr>
                </a:tc>
              </a:tr>
              <a:tr h="401582">
                <a:tc>
                  <a:txBody>
                    <a:bodyPr/>
                    <a:lstStyle/>
                    <a:p>
                      <a:r>
                        <a:rPr lang="it-IT" sz="1400" dirty="0" err="1" smtClean="0"/>
                        <a:t>Pre-Money</a:t>
                      </a:r>
                      <a:r>
                        <a:rPr lang="it-IT" sz="1400" dirty="0" smtClean="0"/>
                        <a:t> </a:t>
                      </a:r>
                      <a:r>
                        <a:rPr lang="it-IT" sz="1400" dirty="0" err="1" smtClean="0"/>
                        <a:t>Valuation</a:t>
                      </a:r>
                      <a:endParaRPr lang="it-IT" sz="1400" dirty="0"/>
                    </a:p>
                  </a:txBody>
                  <a:tcPr anchor="ctr"/>
                </a:tc>
                <a:tc>
                  <a:txBody>
                    <a:bodyPr/>
                    <a:lstStyle/>
                    <a:p>
                      <a:pPr algn="r"/>
                      <a:endParaRPr lang="it-IT" sz="1600" dirty="0"/>
                    </a:p>
                  </a:txBody>
                  <a:tcPr anchor="ctr"/>
                </a:tc>
              </a:tr>
              <a:tr h="529817">
                <a:tc>
                  <a:txBody>
                    <a:bodyPr/>
                    <a:lstStyle/>
                    <a:p>
                      <a:r>
                        <a:rPr lang="it-IT" sz="1400" dirty="0" smtClean="0"/>
                        <a:t>Capital </a:t>
                      </a:r>
                      <a:r>
                        <a:rPr lang="it-IT" sz="1400" dirty="0" err="1" smtClean="0"/>
                        <a:t>Funding</a:t>
                      </a:r>
                      <a:endParaRPr lang="it-IT" sz="1400" dirty="0"/>
                    </a:p>
                  </a:txBody>
                  <a:tcPr anchor="ctr"/>
                </a:tc>
                <a:tc>
                  <a:txBody>
                    <a:bodyPr/>
                    <a:lstStyle/>
                    <a:p>
                      <a:pPr algn="r"/>
                      <a:endParaRPr lang="it-IT" sz="1600" dirty="0"/>
                    </a:p>
                  </a:txBody>
                  <a:tcPr anchor="ctr"/>
                </a:tc>
              </a:tr>
            </a:tbl>
          </a:graphicData>
        </a:graphic>
      </p:graphicFrame>
      <p:graphicFrame>
        <p:nvGraphicFramePr>
          <p:cNvPr id="10" name="Grafico 9"/>
          <p:cNvGraphicFramePr/>
          <p:nvPr>
            <p:extLst>
              <p:ext uri="{D42A27DB-BD31-4B8C-83A1-F6EECF244321}">
                <p14:modId xmlns:p14="http://schemas.microsoft.com/office/powerpoint/2010/main" val="1675736382"/>
              </p:ext>
            </p:extLst>
          </p:nvPr>
        </p:nvGraphicFramePr>
        <p:xfrm>
          <a:off x="2524424" y="4186152"/>
          <a:ext cx="2759968" cy="1383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237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Exit </a:t>
            </a:r>
            <a:r>
              <a:rPr lang="it-IT" dirty="0" err="1"/>
              <a:t>strategy</a:t>
            </a:r>
            <a:endParaRPr lang="it-IT" dirty="0"/>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Show "how" and "when" investors will get their capital back. Which will be the estimated returns? When the company will start to be profitable? Will the company be sold? </a:t>
            </a:r>
            <a:endParaRPr lang="it-IT" sz="24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dirty="0"/>
          </a:p>
        </p:txBody>
      </p:sp>
      <p:sp>
        <p:nvSpPr>
          <p:cNvPr id="7" name="Segnaposto numero diapositiva 6"/>
          <p:cNvSpPr>
            <a:spLocks noGrp="1"/>
          </p:cNvSpPr>
          <p:nvPr>
            <p:ph type="sldNum" sz="quarter" idx="12"/>
          </p:nvPr>
        </p:nvSpPr>
        <p:spPr/>
        <p:txBody>
          <a:bodyPr/>
          <a:lstStyle/>
          <a:p>
            <a:fld id="{3401D229-B4E6-0C4B-9E7E-88125C21BA07}" type="slidenum">
              <a:rPr lang="it-IT" smtClean="0"/>
              <a:t>13</a:t>
            </a:fld>
            <a:endParaRPr lang="it-IT"/>
          </a:p>
        </p:txBody>
      </p:sp>
    </p:spTree>
    <p:extLst>
      <p:ext uri="{BB962C8B-B14F-4D97-AF65-F5344CB8AC3E}">
        <p14:creationId xmlns:p14="http://schemas.microsoft.com/office/powerpoint/2010/main" val="291652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err="1" smtClean="0"/>
              <a:t>Instructions</a:t>
            </a:r>
            <a:endParaRPr lang="it-IT" dirty="0"/>
          </a:p>
        </p:txBody>
      </p:sp>
      <p:sp>
        <p:nvSpPr>
          <p:cNvPr id="6" name="Segnaposto contenuto 2"/>
          <p:cNvSpPr txBox="1">
            <a:spLocks/>
          </p:cNvSpPr>
          <p:nvPr/>
        </p:nvSpPr>
        <p:spPr>
          <a:xfrm>
            <a:off x="735263" y="1684421"/>
            <a:ext cx="10641264"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it-IT" sz="2000" dirty="0" smtClean="0"/>
          </a:p>
          <a:p>
            <a:pPr algn="just"/>
            <a:endParaRPr lang="it-IT" sz="2000" dirty="0" smtClean="0"/>
          </a:p>
          <a:p>
            <a:pPr algn="just"/>
            <a:r>
              <a:rPr lang="it-IT" sz="2200" dirty="0" err="1" smtClean="0"/>
              <a:t>You</a:t>
            </a:r>
            <a:r>
              <a:rPr lang="it-IT" sz="2200" dirty="0" smtClean="0"/>
              <a:t> </a:t>
            </a:r>
            <a:r>
              <a:rPr lang="it-IT" sz="2200" dirty="0" err="1" smtClean="0"/>
              <a:t>have</a:t>
            </a:r>
            <a:r>
              <a:rPr lang="it-IT" sz="2200" dirty="0" smtClean="0"/>
              <a:t> to use the </a:t>
            </a:r>
            <a:r>
              <a:rPr lang="it-IT" sz="2200" dirty="0" err="1" smtClean="0"/>
              <a:t>following</a:t>
            </a:r>
            <a:r>
              <a:rPr lang="it-IT" sz="2200" dirty="0" smtClean="0"/>
              <a:t> </a:t>
            </a:r>
            <a:r>
              <a:rPr lang="it-IT" sz="2200" dirty="0" err="1" smtClean="0"/>
              <a:t>slides</a:t>
            </a:r>
            <a:r>
              <a:rPr lang="it-IT" sz="2200" dirty="0" smtClean="0"/>
              <a:t> to create </a:t>
            </a:r>
            <a:r>
              <a:rPr lang="it-IT" sz="2200" dirty="0" err="1" smtClean="0"/>
              <a:t>your</a:t>
            </a:r>
            <a:r>
              <a:rPr lang="it-IT" sz="2200" dirty="0" smtClean="0"/>
              <a:t> </a:t>
            </a:r>
            <a:r>
              <a:rPr lang="it-IT" sz="2200" dirty="0" err="1" smtClean="0"/>
              <a:t>power</a:t>
            </a:r>
            <a:r>
              <a:rPr lang="it-IT" sz="2200" dirty="0" smtClean="0"/>
              <a:t> </a:t>
            </a:r>
            <a:r>
              <a:rPr lang="it-IT" sz="2200" dirty="0" err="1" smtClean="0"/>
              <a:t>point</a:t>
            </a:r>
            <a:r>
              <a:rPr lang="it-IT" sz="2200" dirty="0" smtClean="0"/>
              <a:t> </a:t>
            </a:r>
            <a:r>
              <a:rPr lang="it-IT" sz="2200" dirty="0" err="1" smtClean="0"/>
              <a:t>presentation</a:t>
            </a:r>
            <a:endParaRPr lang="it-IT" sz="2200" dirty="0" smtClean="0"/>
          </a:p>
          <a:p>
            <a:pPr algn="just"/>
            <a:r>
              <a:rPr lang="it-IT" sz="2200" dirty="0" err="1" smtClean="0"/>
              <a:t>You</a:t>
            </a:r>
            <a:r>
              <a:rPr lang="it-IT" sz="2200" dirty="0" smtClean="0"/>
              <a:t> </a:t>
            </a:r>
            <a:r>
              <a:rPr lang="it-IT" sz="2200" dirty="0" err="1" smtClean="0"/>
              <a:t>will</a:t>
            </a:r>
            <a:r>
              <a:rPr lang="it-IT" sz="2200" dirty="0" smtClean="0"/>
              <a:t> </a:t>
            </a:r>
            <a:r>
              <a:rPr lang="it-IT" sz="2200" dirty="0" err="1" smtClean="0"/>
              <a:t>have</a:t>
            </a:r>
            <a:r>
              <a:rPr lang="it-IT" sz="2200" dirty="0" smtClean="0"/>
              <a:t> 10 minutes to </a:t>
            </a:r>
            <a:r>
              <a:rPr lang="it-IT" sz="2200" dirty="0" err="1" smtClean="0"/>
              <a:t>explain</a:t>
            </a:r>
            <a:r>
              <a:rPr lang="it-IT" sz="2200" dirty="0" smtClean="0"/>
              <a:t> </a:t>
            </a:r>
            <a:r>
              <a:rPr lang="it-IT" sz="2200" dirty="0" err="1" smtClean="0"/>
              <a:t>your</a:t>
            </a:r>
            <a:r>
              <a:rPr lang="it-IT" sz="2200" dirty="0" smtClean="0"/>
              <a:t> </a:t>
            </a:r>
            <a:r>
              <a:rPr lang="it-IT" sz="2200" dirty="0" err="1" smtClean="0"/>
              <a:t>pitch</a:t>
            </a:r>
            <a:r>
              <a:rPr lang="it-IT" sz="2200" dirty="0" smtClean="0"/>
              <a:t>. </a:t>
            </a:r>
            <a:r>
              <a:rPr lang="it-IT" sz="2200" dirty="0" err="1" smtClean="0"/>
              <a:t>Practice</a:t>
            </a:r>
            <a:r>
              <a:rPr lang="it-IT" sz="2200" dirty="0" smtClean="0"/>
              <a:t> to </a:t>
            </a:r>
            <a:r>
              <a:rPr lang="it-IT" sz="2200" dirty="0" err="1" smtClean="0"/>
              <a:t>explain</a:t>
            </a:r>
            <a:r>
              <a:rPr lang="it-IT" sz="2200" dirty="0" smtClean="0"/>
              <a:t> in 10 minutes</a:t>
            </a:r>
            <a:endParaRPr lang="it-IT" sz="2200" dirty="0" smtClean="0">
              <a:solidFill>
                <a:srgbClr val="FF0000"/>
              </a:solidFill>
            </a:endParaRPr>
          </a:p>
          <a:p>
            <a:pPr algn="just"/>
            <a:r>
              <a:rPr lang="it-IT" sz="2200" dirty="0" err="1" smtClean="0"/>
              <a:t>You</a:t>
            </a:r>
            <a:r>
              <a:rPr lang="it-IT" sz="2200" dirty="0" smtClean="0"/>
              <a:t> </a:t>
            </a:r>
            <a:r>
              <a:rPr lang="it-IT" sz="2200" dirty="0" err="1" smtClean="0"/>
              <a:t>can’t</a:t>
            </a:r>
            <a:r>
              <a:rPr lang="it-IT" sz="2200" dirty="0" smtClean="0"/>
              <a:t> </a:t>
            </a:r>
            <a:r>
              <a:rPr lang="it-IT" sz="2200" dirty="0" err="1" smtClean="0"/>
              <a:t>remove</a:t>
            </a:r>
            <a:r>
              <a:rPr lang="it-IT" sz="2200" dirty="0" smtClean="0"/>
              <a:t> </a:t>
            </a:r>
            <a:r>
              <a:rPr lang="it-IT" sz="2200" dirty="0" err="1" smtClean="0"/>
              <a:t>any</a:t>
            </a:r>
            <a:r>
              <a:rPr lang="it-IT" sz="2200" dirty="0" smtClean="0"/>
              <a:t> slide. </a:t>
            </a:r>
            <a:r>
              <a:rPr lang="it-IT" sz="2200" dirty="0" err="1" smtClean="0"/>
              <a:t>Don’t</a:t>
            </a:r>
            <a:r>
              <a:rPr lang="it-IT" sz="2200" dirty="0" smtClean="0"/>
              <a:t> </a:t>
            </a:r>
            <a:r>
              <a:rPr lang="it-IT" sz="2200" dirty="0" err="1" smtClean="0"/>
              <a:t>change</a:t>
            </a:r>
            <a:r>
              <a:rPr lang="it-IT" sz="2200" dirty="0" smtClean="0"/>
              <a:t> the slide </a:t>
            </a:r>
            <a:r>
              <a:rPr lang="it-IT" sz="2200" dirty="0" err="1" smtClean="0"/>
              <a:t>sequence</a:t>
            </a:r>
            <a:endParaRPr lang="it-IT" sz="2200" dirty="0" smtClean="0"/>
          </a:p>
          <a:p>
            <a:pPr algn="just"/>
            <a:r>
              <a:rPr lang="it-IT" sz="2200" dirty="0" err="1" smtClean="0"/>
              <a:t>Don’t</a:t>
            </a:r>
            <a:r>
              <a:rPr lang="it-IT" sz="2200" dirty="0" smtClean="0"/>
              <a:t> use </a:t>
            </a:r>
            <a:r>
              <a:rPr lang="it-IT" sz="2200" dirty="0" err="1" smtClean="0"/>
              <a:t>sentences</a:t>
            </a:r>
            <a:r>
              <a:rPr lang="it-IT" sz="2200" dirty="0" smtClean="0"/>
              <a:t> </a:t>
            </a:r>
            <a:r>
              <a:rPr lang="it-IT" sz="2200" dirty="0" err="1" smtClean="0"/>
              <a:t>as</a:t>
            </a:r>
            <a:r>
              <a:rPr lang="it-IT" sz="2200" dirty="0" smtClean="0"/>
              <a:t> </a:t>
            </a:r>
            <a:r>
              <a:rPr lang="it-IT" sz="2200" dirty="0" err="1" smtClean="0"/>
              <a:t>shown</a:t>
            </a:r>
            <a:r>
              <a:rPr lang="it-IT" sz="2200" dirty="0" smtClean="0"/>
              <a:t> </a:t>
            </a:r>
            <a:r>
              <a:rPr lang="it-IT" sz="2200" dirty="0" err="1" smtClean="0"/>
              <a:t>here</a:t>
            </a:r>
            <a:r>
              <a:rPr lang="it-IT" sz="2200" dirty="0" smtClean="0"/>
              <a:t>, </a:t>
            </a:r>
            <a:r>
              <a:rPr lang="it-IT" sz="2200" dirty="0" err="1" smtClean="0"/>
              <a:t>but</a:t>
            </a:r>
            <a:r>
              <a:rPr lang="it-IT" sz="2200" dirty="0" smtClean="0"/>
              <a:t> use short </a:t>
            </a:r>
            <a:r>
              <a:rPr lang="it-IT" sz="2200" dirty="0" err="1" smtClean="0"/>
              <a:t>phrases</a:t>
            </a:r>
            <a:endParaRPr lang="it-IT" sz="1800" dirty="0" smtClean="0"/>
          </a:p>
          <a:p>
            <a:pPr algn="just"/>
            <a:r>
              <a:rPr lang="it-IT" sz="2200" dirty="0" err="1" smtClean="0"/>
              <a:t>Remember</a:t>
            </a:r>
            <a:r>
              <a:rPr lang="it-IT" sz="2200" dirty="0" smtClean="0"/>
              <a:t>: </a:t>
            </a:r>
            <a:r>
              <a:rPr lang="it-IT" sz="2200" dirty="0" err="1" smtClean="0"/>
              <a:t>this</a:t>
            </a:r>
            <a:r>
              <a:rPr lang="it-IT" sz="2200" dirty="0" smtClean="0"/>
              <a:t> </a:t>
            </a:r>
            <a:r>
              <a:rPr lang="it-IT" sz="2200" dirty="0" err="1" smtClean="0"/>
              <a:t>pitch</a:t>
            </a:r>
            <a:r>
              <a:rPr lang="it-IT" sz="2200" dirty="0" smtClean="0"/>
              <a:t> </a:t>
            </a:r>
            <a:r>
              <a:rPr lang="it-IT" sz="2200" dirty="0" err="1" smtClean="0"/>
              <a:t>is</a:t>
            </a:r>
            <a:r>
              <a:rPr lang="it-IT" sz="2200" dirty="0" smtClean="0"/>
              <a:t> a short </a:t>
            </a:r>
            <a:r>
              <a:rPr lang="it-IT" sz="2200" dirty="0" err="1" smtClean="0"/>
              <a:t>summary</a:t>
            </a:r>
            <a:r>
              <a:rPr lang="it-IT" sz="2200" dirty="0" smtClean="0"/>
              <a:t> of </a:t>
            </a:r>
            <a:r>
              <a:rPr lang="it-IT" sz="2200" dirty="0" err="1" smtClean="0"/>
              <a:t>your</a:t>
            </a:r>
            <a:r>
              <a:rPr lang="it-IT" sz="2200" dirty="0" smtClean="0"/>
              <a:t> company\business idea</a:t>
            </a:r>
            <a:endParaRPr lang="it-IT" sz="1800" dirty="0" smtClean="0">
              <a:solidFill>
                <a:srgbClr val="FF0000"/>
              </a:solidFill>
            </a:endParaRPr>
          </a:p>
          <a:p>
            <a:pPr algn="just"/>
            <a:r>
              <a:rPr lang="it-IT" sz="2200" dirty="0" err="1" smtClean="0"/>
              <a:t>We</a:t>
            </a:r>
            <a:r>
              <a:rPr lang="it-IT" sz="2200" dirty="0" smtClean="0"/>
              <a:t> </a:t>
            </a:r>
            <a:r>
              <a:rPr lang="it-IT" sz="2200" dirty="0" err="1" smtClean="0"/>
              <a:t>recommend</a:t>
            </a:r>
            <a:r>
              <a:rPr lang="it-IT" sz="2200" dirty="0" smtClean="0"/>
              <a:t> </a:t>
            </a:r>
            <a:r>
              <a:rPr lang="it-IT" sz="2200" dirty="0" err="1" smtClean="0"/>
              <a:t>you</a:t>
            </a:r>
            <a:r>
              <a:rPr lang="it-IT" sz="2200" dirty="0" smtClean="0"/>
              <a:t> </a:t>
            </a:r>
            <a:r>
              <a:rPr lang="it-IT" sz="2200" dirty="0" err="1" smtClean="0"/>
              <a:t>again</a:t>
            </a:r>
            <a:r>
              <a:rPr lang="it-IT" sz="2200" dirty="0" smtClean="0"/>
              <a:t> to </a:t>
            </a:r>
            <a:r>
              <a:rPr lang="it-IT" sz="2200" dirty="0" err="1" smtClean="0"/>
              <a:t>practice</a:t>
            </a:r>
            <a:r>
              <a:rPr lang="it-IT" sz="2200" dirty="0" smtClean="0"/>
              <a:t> </a:t>
            </a:r>
            <a:r>
              <a:rPr lang="it-IT" sz="2200" dirty="0" err="1" smtClean="0"/>
              <a:t>before</a:t>
            </a:r>
            <a:r>
              <a:rPr lang="it-IT" sz="2200" dirty="0" smtClean="0"/>
              <a:t> </a:t>
            </a:r>
            <a:r>
              <a:rPr lang="it-IT" sz="2200" dirty="0" err="1" smtClean="0"/>
              <a:t>facing</a:t>
            </a:r>
            <a:r>
              <a:rPr lang="it-IT" sz="2200" dirty="0" smtClean="0"/>
              <a:t> the </a:t>
            </a:r>
            <a:r>
              <a:rPr lang="it-IT" sz="2200" dirty="0" err="1" smtClean="0"/>
              <a:t>selection</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2</a:t>
            </a:fld>
            <a:endParaRPr lang="it-IT"/>
          </a:p>
        </p:txBody>
      </p:sp>
    </p:spTree>
    <p:extLst>
      <p:ext uri="{BB962C8B-B14F-4D97-AF65-F5344CB8AC3E}">
        <p14:creationId xmlns:p14="http://schemas.microsoft.com/office/powerpoint/2010/main" val="1176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err="1"/>
              <a:t>Introduction</a:t>
            </a:r>
            <a:r>
              <a:rPr lang="it-IT" dirty="0"/>
              <a:t> slide</a:t>
            </a:r>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it-IT" sz="2000" dirty="0" smtClean="0"/>
          </a:p>
          <a:p>
            <a:pPr algn="just"/>
            <a:endParaRPr lang="it-IT" sz="2000" dirty="0" smtClean="0"/>
          </a:p>
          <a:p>
            <a:pPr algn="just"/>
            <a:r>
              <a:rPr lang="it-IT" sz="2200" dirty="0" err="1"/>
              <a:t>Present</a:t>
            </a:r>
            <a:r>
              <a:rPr lang="it-IT" sz="2200" dirty="0"/>
              <a:t> </a:t>
            </a:r>
            <a:r>
              <a:rPr lang="it-IT" sz="2200" dirty="0" err="1"/>
              <a:t>your</a:t>
            </a:r>
            <a:r>
              <a:rPr lang="it-IT" sz="2200" dirty="0"/>
              <a:t> company\business idea: </a:t>
            </a:r>
          </a:p>
          <a:p>
            <a:pPr lvl="1" algn="just"/>
            <a:r>
              <a:rPr lang="it-IT" sz="1600" dirty="0" err="1"/>
              <a:t>name</a:t>
            </a:r>
            <a:r>
              <a:rPr lang="it-IT" sz="1600" dirty="0"/>
              <a:t> and </a:t>
            </a:r>
            <a:r>
              <a:rPr lang="it-IT" sz="1600" dirty="0" smtClean="0"/>
              <a:t>logo, </a:t>
            </a:r>
            <a:endParaRPr lang="it-IT" sz="1600" dirty="0"/>
          </a:p>
          <a:p>
            <a:pPr lvl="1" algn="just"/>
            <a:r>
              <a:rPr lang="it-IT" sz="1600" dirty="0" err="1"/>
              <a:t>your</a:t>
            </a:r>
            <a:r>
              <a:rPr lang="it-IT" sz="1600" dirty="0"/>
              <a:t> </a:t>
            </a:r>
            <a:r>
              <a:rPr lang="it-IT" sz="1600" dirty="0" err="1"/>
              <a:t>name</a:t>
            </a:r>
            <a:r>
              <a:rPr lang="it-IT" sz="1600" dirty="0"/>
              <a:t> and job </a:t>
            </a:r>
            <a:r>
              <a:rPr lang="it-IT" sz="1600" dirty="0" err="1"/>
              <a:t>title</a:t>
            </a:r>
            <a:r>
              <a:rPr lang="it-IT" sz="1600" dirty="0"/>
              <a:t>, </a:t>
            </a:r>
          </a:p>
          <a:p>
            <a:pPr lvl="1" algn="just"/>
            <a:r>
              <a:rPr lang="it-IT" sz="1600" dirty="0" err="1"/>
              <a:t>your</a:t>
            </a:r>
            <a:r>
              <a:rPr lang="it-IT" sz="1600" dirty="0"/>
              <a:t> </a:t>
            </a:r>
            <a:r>
              <a:rPr lang="it-IT" sz="1600" dirty="0" err="1"/>
              <a:t>contacts</a:t>
            </a:r>
            <a:endParaRPr lang="it-IT" sz="1200" dirty="0">
              <a:solidFill>
                <a:srgbClr val="FF0000"/>
              </a:solidFill>
            </a:endParaRPr>
          </a:p>
          <a:p>
            <a:pPr algn="just">
              <a:buNone/>
            </a:pPr>
            <a:endParaRPr lang="it-IT" sz="2200" dirty="0"/>
          </a:p>
          <a:p>
            <a:pPr algn="just"/>
            <a:r>
              <a:rPr lang="it-IT" sz="2200" dirty="0" err="1"/>
              <a:t>You</a:t>
            </a:r>
            <a:r>
              <a:rPr lang="it-IT" sz="2200" dirty="0"/>
              <a:t> can include a </a:t>
            </a:r>
            <a:r>
              <a:rPr lang="it-IT" sz="2200" dirty="0" err="1"/>
              <a:t>picture</a:t>
            </a:r>
            <a:r>
              <a:rPr lang="it-IT" sz="2200" dirty="0"/>
              <a:t> of </a:t>
            </a:r>
            <a:r>
              <a:rPr lang="it-IT" sz="2200" dirty="0" err="1"/>
              <a:t>your</a:t>
            </a:r>
            <a:r>
              <a:rPr lang="it-IT" sz="2200" dirty="0"/>
              <a:t> </a:t>
            </a:r>
            <a:r>
              <a:rPr lang="it-IT" sz="2200" dirty="0" err="1"/>
              <a:t>product</a:t>
            </a:r>
            <a:r>
              <a:rPr lang="it-IT" sz="2200" dirty="0"/>
              <a:t>\service </a:t>
            </a:r>
          </a:p>
          <a:p>
            <a:pPr marL="0" indent="0" algn="just">
              <a:buNone/>
            </a:pPr>
            <a:r>
              <a:rPr lang="it-IT" sz="1800" dirty="0"/>
              <a:t>	</a:t>
            </a:r>
          </a:p>
          <a:p>
            <a:pPr algn="just"/>
            <a:r>
              <a:rPr lang="it-IT" sz="2200" dirty="0" err="1"/>
              <a:t>One</a:t>
            </a:r>
            <a:r>
              <a:rPr lang="it-IT" sz="2200" dirty="0"/>
              <a:t> line </a:t>
            </a:r>
            <a:r>
              <a:rPr lang="it-IT" sz="2200" dirty="0" err="1"/>
              <a:t>pitch</a:t>
            </a:r>
            <a:r>
              <a:rPr lang="it-IT" sz="2200" dirty="0"/>
              <a:t> (</a:t>
            </a:r>
            <a:r>
              <a:rPr lang="it-IT" sz="2200" dirty="0" err="1"/>
              <a:t>your</a:t>
            </a:r>
            <a:r>
              <a:rPr lang="it-IT" sz="2200" dirty="0"/>
              <a:t> idea in </a:t>
            </a:r>
            <a:r>
              <a:rPr lang="it-IT" sz="2200" dirty="0" err="1"/>
              <a:t>one</a:t>
            </a:r>
            <a:r>
              <a:rPr lang="it-IT" sz="2200" dirty="0"/>
              <a:t> </a:t>
            </a:r>
            <a:r>
              <a:rPr lang="it-IT" sz="2200" dirty="0" err="1"/>
              <a:t>sentence</a:t>
            </a:r>
            <a:r>
              <a:rPr lang="it-IT" sz="2200" dirty="0"/>
              <a:t>)</a:t>
            </a: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3</a:t>
            </a:fld>
            <a:endParaRPr lang="it-IT"/>
          </a:p>
        </p:txBody>
      </p:sp>
    </p:spTree>
    <p:extLst>
      <p:ext uri="{BB962C8B-B14F-4D97-AF65-F5344CB8AC3E}">
        <p14:creationId xmlns:p14="http://schemas.microsoft.com/office/powerpoint/2010/main" val="256658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Product\service </a:t>
            </a:r>
            <a:r>
              <a:rPr lang="it-IT" sz="2400" dirty="0"/>
              <a:t>(</a:t>
            </a:r>
            <a:r>
              <a:rPr lang="it-IT" sz="2400" dirty="0" err="1"/>
              <a:t>description</a:t>
            </a:r>
            <a:r>
              <a:rPr lang="it-IT" sz="2400" dirty="0"/>
              <a:t>)</a:t>
            </a:r>
            <a:endParaRPr lang="it-IT" dirty="0"/>
          </a:p>
        </p:txBody>
      </p:sp>
      <p:sp>
        <p:nvSpPr>
          <p:cNvPr id="6" name="Segnaposto contenuto 2"/>
          <p:cNvSpPr txBox="1">
            <a:spLocks/>
          </p:cNvSpPr>
          <p:nvPr/>
        </p:nvSpPr>
        <p:spPr>
          <a:xfrm>
            <a:off x="721895" y="1684421"/>
            <a:ext cx="10694738" cy="407736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it-IT" sz="2400" dirty="0"/>
              <a:t>Introduce </a:t>
            </a:r>
            <a:r>
              <a:rPr lang="it-IT" sz="2400" dirty="0" err="1"/>
              <a:t>your</a:t>
            </a:r>
            <a:r>
              <a:rPr lang="it-IT" sz="2400" dirty="0"/>
              <a:t> </a:t>
            </a:r>
            <a:r>
              <a:rPr lang="it-IT" sz="2400" dirty="0" err="1"/>
              <a:t>product</a:t>
            </a:r>
            <a:r>
              <a:rPr lang="it-IT" sz="2400" dirty="0"/>
              <a:t>\service: </a:t>
            </a:r>
          </a:p>
          <a:p>
            <a:pPr lvl="1" algn="just"/>
            <a:r>
              <a:rPr lang="en-US" sz="2000" dirty="0"/>
              <a:t>what is the problem? </a:t>
            </a:r>
          </a:p>
          <a:p>
            <a:pPr lvl="1" algn="just"/>
            <a:r>
              <a:rPr lang="en-US" sz="2000" dirty="0"/>
              <a:t>What is the solution proposed by your company/business idea? </a:t>
            </a:r>
            <a:endParaRPr lang="it-IT" sz="1600" dirty="0">
              <a:solidFill>
                <a:srgbClr val="FF0000"/>
              </a:solidFill>
            </a:endParaRPr>
          </a:p>
          <a:p>
            <a:pPr algn="just">
              <a:buNone/>
            </a:pPr>
            <a:endParaRPr lang="it-IT" sz="2400" dirty="0"/>
          </a:p>
          <a:p>
            <a:pPr algn="just"/>
            <a:r>
              <a:rPr lang="it-IT" sz="2400" dirty="0" err="1"/>
              <a:t>You</a:t>
            </a:r>
            <a:r>
              <a:rPr lang="it-IT" sz="2400" dirty="0"/>
              <a:t> </a:t>
            </a:r>
            <a:r>
              <a:rPr lang="it-IT" sz="2400" dirty="0" err="1"/>
              <a:t>should</a:t>
            </a:r>
            <a:r>
              <a:rPr lang="it-IT" sz="2400" dirty="0"/>
              <a:t> include photo, </a:t>
            </a:r>
            <a:r>
              <a:rPr lang="it-IT" sz="2400" dirty="0" err="1"/>
              <a:t>graphs</a:t>
            </a:r>
            <a:r>
              <a:rPr lang="it-IT" sz="2400" dirty="0"/>
              <a:t>, </a:t>
            </a:r>
            <a:r>
              <a:rPr lang="it-IT" sz="2400" dirty="0" err="1"/>
              <a:t>etc</a:t>
            </a:r>
            <a:endParaRPr lang="it-IT" sz="2000" dirty="0">
              <a:solidFill>
                <a:srgbClr val="FF0000"/>
              </a:solidFill>
            </a:endParaRPr>
          </a:p>
          <a:p>
            <a:pPr algn="just">
              <a:buNone/>
            </a:pPr>
            <a:endParaRPr lang="it-IT" sz="2400" dirty="0"/>
          </a:p>
          <a:p>
            <a:pPr algn="just"/>
            <a:r>
              <a:rPr lang="it-IT" sz="2400" dirty="0" err="1"/>
              <a:t>Explain</a:t>
            </a:r>
            <a:r>
              <a:rPr lang="it-IT" sz="2400" dirty="0"/>
              <a:t> </a:t>
            </a:r>
            <a:r>
              <a:rPr lang="it-IT" sz="2400" dirty="0" err="1"/>
              <a:t>why</a:t>
            </a:r>
            <a:r>
              <a:rPr lang="it-IT" sz="2400" dirty="0"/>
              <a:t> </a:t>
            </a:r>
            <a:r>
              <a:rPr lang="it-IT" sz="2400" dirty="0" err="1"/>
              <a:t>your</a:t>
            </a:r>
            <a:r>
              <a:rPr lang="it-IT" sz="2400" dirty="0"/>
              <a:t> </a:t>
            </a:r>
            <a:r>
              <a:rPr lang="it-IT" sz="2400" dirty="0" err="1"/>
              <a:t>product</a:t>
            </a:r>
            <a:r>
              <a:rPr lang="it-IT" sz="2400" dirty="0"/>
              <a:t>\service </a:t>
            </a:r>
            <a:r>
              <a:rPr lang="it-IT" sz="2400" dirty="0" err="1"/>
              <a:t>is</a:t>
            </a:r>
            <a:r>
              <a:rPr lang="it-IT" sz="2400" dirty="0"/>
              <a:t> so </a:t>
            </a:r>
            <a:r>
              <a:rPr lang="it-IT" sz="2400" dirty="0" err="1"/>
              <a:t>attractive</a:t>
            </a:r>
            <a:r>
              <a:rPr lang="it-IT" sz="2400" dirty="0"/>
              <a:t> to </a:t>
            </a:r>
            <a:r>
              <a:rPr lang="it-IT" sz="2400" dirty="0" err="1"/>
              <a:t>your</a:t>
            </a:r>
            <a:r>
              <a:rPr lang="it-IT" sz="2400" dirty="0"/>
              <a:t> </a:t>
            </a:r>
            <a:r>
              <a:rPr lang="it-IT" sz="2400" dirty="0" err="1"/>
              <a:t>customers</a:t>
            </a:r>
            <a:r>
              <a:rPr lang="it-IT" sz="2400" dirty="0"/>
              <a:t>. </a:t>
            </a:r>
            <a:endParaRPr lang="it-IT" sz="2000" dirty="0">
              <a:solidFill>
                <a:srgbClr val="FF0000"/>
              </a:solidFill>
            </a:endParaRPr>
          </a:p>
          <a:p>
            <a:pPr algn="just">
              <a:buNone/>
            </a:pPr>
            <a:endParaRPr lang="it-IT" sz="2400" dirty="0"/>
          </a:p>
          <a:p>
            <a:pPr algn="just"/>
            <a:r>
              <a:rPr lang="it-IT" sz="2400" dirty="0" err="1"/>
              <a:t>What</a:t>
            </a:r>
            <a:r>
              <a:rPr lang="it-IT" sz="2400" dirty="0"/>
              <a:t> </a:t>
            </a:r>
            <a:r>
              <a:rPr lang="it-IT" sz="2400" dirty="0" err="1"/>
              <a:t>is</a:t>
            </a:r>
            <a:r>
              <a:rPr lang="it-IT" sz="2400" dirty="0"/>
              <a:t> the </a:t>
            </a:r>
            <a:r>
              <a:rPr lang="it-IT" sz="2400" dirty="0" err="1"/>
              <a:t>customers</a:t>
            </a:r>
            <a:r>
              <a:rPr lang="it-IT" sz="2400" dirty="0"/>
              <a:t>’ benefit? </a:t>
            </a:r>
            <a:endParaRPr lang="it-IT" sz="20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4</a:t>
            </a:fld>
            <a:endParaRPr lang="it-IT"/>
          </a:p>
        </p:txBody>
      </p:sp>
    </p:spTree>
    <p:extLst>
      <p:ext uri="{BB962C8B-B14F-4D97-AF65-F5344CB8AC3E}">
        <p14:creationId xmlns:p14="http://schemas.microsoft.com/office/powerpoint/2010/main" val="334177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The market (market </a:t>
            </a:r>
            <a:r>
              <a:rPr lang="it-IT" dirty="0" err="1"/>
              <a:t>size</a:t>
            </a:r>
            <a:r>
              <a:rPr lang="it-IT" dirty="0"/>
              <a:t>)</a:t>
            </a:r>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You have to identify and explain the market size and its growth perspectives (use pictures and graphs)</a:t>
            </a:r>
            <a:endParaRPr lang="it-IT" sz="1800" dirty="0">
              <a:solidFill>
                <a:srgbClr val="FF0000"/>
              </a:solidFill>
            </a:endParaRPr>
          </a:p>
          <a:p>
            <a:pPr algn="just">
              <a:buNone/>
            </a:pPr>
            <a:endParaRPr lang="it-IT" sz="2400" dirty="0"/>
          </a:p>
          <a:p>
            <a:pPr algn="just"/>
            <a:r>
              <a:rPr lang="en-US" sz="2400" dirty="0"/>
              <a:t>Identify the positioning of your product\service in the </a:t>
            </a:r>
            <a:r>
              <a:rPr lang="en-US" sz="2400" dirty="0" smtClean="0"/>
              <a:t>market</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5</a:t>
            </a:fld>
            <a:endParaRPr lang="it-IT"/>
          </a:p>
        </p:txBody>
      </p:sp>
    </p:spTree>
    <p:extLst>
      <p:ext uri="{BB962C8B-B14F-4D97-AF65-F5344CB8AC3E}">
        <p14:creationId xmlns:p14="http://schemas.microsoft.com/office/powerpoint/2010/main" val="258710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The market (market </a:t>
            </a:r>
            <a:r>
              <a:rPr lang="it-IT" dirty="0" err="1"/>
              <a:t>strategies</a:t>
            </a:r>
            <a:r>
              <a:rPr lang="it-IT" dirty="0"/>
              <a:t>)</a:t>
            </a:r>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it-IT" sz="2400" dirty="0"/>
              <a:t>Show </a:t>
            </a:r>
            <a:r>
              <a:rPr lang="it-IT" sz="2400" dirty="0" err="1"/>
              <a:t>your</a:t>
            </a:r>
            <a:r>
              <a:rPr lang="it-IT" sz="2400" dirty="0"/>
              <a:t> market entry </a:t>
            </a:r>
            <a:r>
              <a:rPr lang="it-IT" sz="2400" dirty="0" err="1"/>
              <a:t>strategy</a:t>
            </a:r>
            <a:r>
              <a:rPr lang="it-IT" sz="2400" dirty="0"/>
              <a:t> and sales </a:t>
            </a:r>
            <a:r>
              <a:rPr lang="it-IT" sz="2400" dirty="0" err="1" smtClean="0"/>
              <a:t>strategy</a:t>
            </a:r>
            <a:endParaRPr lang="it-IT" sz="2400" dirty="0"/>
          </a:p>
          <a:p>
            <a:pPr algn="just"/>
            <a:endParaRPr lang="it-IT" sz="2400" dirty="0"/>
          </a:p>
          <a:p>
            <a:pPr algn="just"/>
            <a:r>
              <a:rPr lang="it-IT" sz="2400" dirty="0" err="1"/>
              <a:t>Describe</a:t>
            </a:r>
            <a:r>
              <a:rPr lang="it-IT" sz="2400" dirty="0"/>
              <a:t> </a:t>
            </a:r>
            <a:r>
              <a:rPr lang="it-IT" sz="2400" dirty="0" err="1"/>
              <a:t>your</a:t>
            </a:r>
            <a:r>
              <a:rPr lang="it-IT" sz="2400" dirty="0"/>
              <a:t> sales and marketing </a:t>
            </a:r>
            <a:r>
              <a:rPr lang="it-IT" sz="2400" dirty="0" err="1" smtClean="0"/>
              <a:t>plan</a:t>
            </a:r>
            <a:endParaRPr lang="it-IT" sz="1800" dirty="0">
              <a:solidFill>
                <a:srgbClr val="FF0000"/>
              </a:solidFill>
            </a:endParaRPr>
          </a:p>
          <a:p>
            <a:pPr algn="just"/>
            <a:endParaRPr lang="it-IT" sz="2400" dirty="0"/>
          </a:p>
          <a:p>
            <a:pPr algn="just"/>
            <a:r>
              <a:rPr lang="it-IT" sz="2400" dirty="0" err="1"/>
              <a:t>Describe</a:t>
            </a:r>
            <a:r>
              <a:rPr lang="it-IT" sz="2400" dirty="0"/>
              <a:t> </a:t>
            </a:r>
            <a:r>
              <a:rPr lang="it-IT" sz="2400" dirty="0" err="1"/>
              <a:t>your</a:t>
            </a:r>
            <a:r>
              <a:rPr lang="it-IT" sz="2400" dirty="0"/>
              <a:t> </a:t>
            </a:r>
            <a:r>
              <a:rPr lang="it-IT" sz="2400" dirty="0" err="1"/>
              <a:t>product</a:t>
            </a:r>
            <a:r>
              <a:rPr lang="it-IT" sz="2400" dirty="0"/>
              <a:t> </a:t>
            </a:r>
            <a:r>
              <a:rPr lang="it-IT" sz="2400" dirty="0" err="1"/>
              <a:t>development</a:t>
            </a:r>
            <a:r>
              <a:rPr lang="it-IT" sz="2400" dirty="0"/>
              <a:t> </a:t>
            </a:r>
            <a:r>
              <a:rPr lang="it-IT" sz="2400" dirty="0" err="1" smtClean="0"/>
              <a:t>plan</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6</a:t>
            </a:fld>
            <a:endParaRPr lang="it-IT"/>
          </a:p>
        </p:txBody>
      </p:sp>
    </p:spTree>
    <p:extLst>
      <p:ext uri="{BB962C8B-B14F-4D97-AF65-F5344CB8AC3E}">
        <p14:creationId xmlns:p14="http://schemas.microsoft.com/office/powerpoint/2010/main" val="281468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err="1"/>
              <a:t>Partners</a:t>
            </a:r>
            <a:r>
              <a:rPr lang="it-IT" dirty="0"/>
              <a:t> and </a:t>
            </a:r>
            <a:r>
              <a:rPr lang="it-IT" dirty="0" err="1"/>
              <a:t>collaborators</a:t>
            </a:r>
            <a:endParaRPr lang="it-IT" dirty="0"/>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Show the existing and potential strategic partners (even if your  customers still do not generate revenue</a:t>
            </a:r>
            <a:r>
              <a:rPr lang="en-US" sz="2400" dirty="0" smtClean="0"/>
              <a:t>)</a:t>
            </a:r>
            <a:endParaRPr lang="it-IT" sz="1800" dirty="0">
              <a:solidFill>
                <a:srgbClr val="FF0000"/>
              </a:solidFill>
            </a:endParaRPr>
          </a:p>
          <a:p>
            <a:pPr algn="just"/>
            <a:endParaRPr lang="it-IT" sz="2400" dirty="0"/>
          </a:p>
          <a:p>
            <a:pPr algn="just"/>
            <a:r>
              <a:rPr lang="it-IT" sz="2400" dirty="0" err="1"/>
              <a:t>Describe</a:t>
            </a:r>
            <a:r>
              <a:rPr lang="it-IT" sz="2400" dirty="0"/>
              <a:t> </a:t>
            </a:r>
            <a:r>
              <a:rPr lang="it-IT" sz="2400" dirty="0" err="1"/>
              <a:t>why</a:t>
            </a:r>
            <a:r>
              <a:rPr lang="it-IT" sz="2400" dirty="0"/>
              <a:t> </a:t>
            </a:r>
            <a:r>
              <a:rPr lang="it-IT" sz="2400" dirty="0" err="1"/>
              <a:t>they</a:t>
            </a:r>
            <a:r>
              <a:rPr lang="it-IT" sz="2400" dirty="0"/>
              <a:t> are </a:t>
            </a:r>
            <a:r>
              <a:rPr lang="it-IT" sz="2400" dirty="0" err="1"/>
              <a:t>your</a:t>
            </a:r>
            <a:r>
              <a:rPr lang="it-IT" sz="2400" dirty="0"/>
              <a:t> </a:t>
            </a:r>
            <a:r>
              <a:rPr lang="it-IT" sz="2400" dirty="0" err="1"/>
              <a:t>partners</a:t>
            </a:r>
            <a:r>
              <a:rPr lang="it-IT" sz="2400" dirty="0"/>
              <a:t> and </a:t>
            </a:r>
            <a:r>
              <a:rPr lang="it-IT" sz="2400" dirty="0" err="1"/>
              <a:t>why</a:t>
            </a:r>
            <a:r>
              <a:rPr lang="it-IT" sz="2400" dirty="0"/>
              <a:t> the partnership </a:t>
            </a:r>
            <a:r>
              <a:rPr lang="it-IT" sz="2400" dirty="0" err="1"/>
              <a:t>will</a:t>
            </a:r>
            <a:r>
              <a:rPr lang="it-IT" sz="2400" dirty="0"/>
              <a:t> </a:t>
            </a:r>
            <a:r>
              <a:rPr lang="it-IT" sz="2400" dirty="0" err="1"/>
              <a:t>have</a:t>
            </a:r>
            <a:r>
              <a:rPr lang="it-IT" sz="2400" dirty="0"/>
              <a:t> benefits for </a:t>
            </a:r>
            <a:r>
              <a:rPr lang="it-IT" sz="2400" dirty="0" err="1" smtClean="0"/>
              <a:t>both</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7</a:t>
            </a:fld>
            <a:endParaRPr lang="it-IT"/>
          </a:p>
        </p:txBody>
      </p:sp>
    </p:spTree>
    <p:extLst>
      <p:ext uri="{BB962C8B-B14F-4D97-AF65-F5344CB8AC3E}">
        <p14:creationId xmlns:p14="http://schemas.microsoft.com/office/powerpoint/2010/main" val="2869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a:t>Competitors </a:t>
            </a:r>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Identify potential competitors and show how you are different from them. It should emerge in what the products\services of competitors are less\best than your product, also identifying some drivers, for example: the different approaches to the market, business strategies, resources, etc.. </a:t>
            </a:r>
            <a:endParaRPr lang="it-IT" sz="2400" dirty="0"/>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8</a:t>
            </a:fld>
            <a:endParaRPr lang="it-IT"/>
          </a:p>
        </p:txBody>
      </p:sp>
    </p:spTree>
    <p:extLst>
      <p:ext uri="{BB962C8B-B14F-4D97-AF65-F5344CB8AC3E}">
        <p14:creationId xmlns:p14="http://schemas.microsoft.com/office/powerpoint/2010/main" val="297403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57200" y="975894"/>
            <a:ext cx="11213432" cy="601580"/>
          </a:xfrm>
          <a:prstGeom prst="rect">
            <a:avLst/>
          </a:prstGeom>
        </p:spPr>
        <p:txBody>
          <a:bodyPr/>
          <a:lstStyle>
            <a:lvl1pPr algn="r" defTabSz="914400"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ctr"/>
            <a:r>
              <a:rPr lang="it-IT" dirty="0" err="1"/>
              <a:t>Barriers</a:t>
            </a:r>
            <a:r>
              <a:rPr lang="it-IT" dirty="0"/>
              <a:t> to entry </a:t>
            </a:r>
          </a:p>
        </p:txBody>
      </p:sp>
      <p:sp>
        <p:nvSpPr>
          <p:cNvPr id="6" name="Segnaposto contenuto 2"/>
          <p:cNvSpPr txBox="1">
            <a:spLocks/>
          </p:cNvSpPr>
          <p:nvPr/>
        </p:nvSpPr>
        <p:spPr>
          <a:xfrm>
            <a:off x="721895" y="1684421"/>
            <a:ext cx="10694738" cy="407736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it-IT" sz="2000" dirty="0" smtClean="0"/>
          </a:p>
          <a:p>
            <a:pPr algn="just"/>
            <a:r>
              <a:rPr lang="en-US" sz="2400" dirty="0"/>
              <a:t>What have you done to make difficult for your competitors entering the market? (patents, trademarks, exclusive arrangements, first to be in that market, other business assets, etc</a:t>
            </a:r>
            <a:r>
              <a:rPr lang="en-US" sz="2400" dirty="0" smtClean="0"/>
              <a:t>.)</a:t>
            </a:r>
            <a:endParaRPr lang="it-IT" sz="1800" dirty="0">
              <a:solidFill>
                <a:srgbClr val="FF0000"/>
              </a:solidFill>
            </a:endParaRPr>
          </a:p>
        </p:txBody>
      </p:sp>
      <p:sp>
        <p:nvSpPr>
          <p:cNvPr id="3" name="Segnaposto piè di pagina 2"/>
          <p:cNvSpPr>
            <a:spLocks noGrp="1"/>
          </p:cNvSpPr>
          <p:nvPr>
            <p:ph type="ftr" sz="quarter" idx="11"/>
          </p:nvPr>
        </p:nvSpPr>
        <p:spPr/>
        <p:txBody>
          <a:bodyPr/>
          <a:lstStyle/>
          <a:p>
            <a:r>
              <a:rPr lang="it-IT" smtClean="0"/>
              <a:t>Call for Ideas 30 settembre 2017 - Template pitch</a:t>
            </a:r>
            <a:endParaRPr lang="it-IT"/>
          </a:p>
        </p:txBody>
      </p:sp>
      <p:sp>
        <p:nvSpPr>
          <p:cNvPr id="7" name="Segnaposto numero diapositiva 6"/>
          <p:cNvSpPr>
            <a:spLocks noGrp="1"/>
          </p:cNvSpPr>
          <p:nvPr>
            <p:ph type="sldNum" sz="quarter" idx="12"/>
          </p:nvPr>
        </p:nvSpPr>
        <p:spPr/>
        <p:txBody>
          <a:bodyPr/>
          <a:lstStyle/>
          <a:p>
            <a:fld id="{3401D229-B4E6-0C4B-9E7E-88125C21BA07}" type="slidenum">
              <a:rPr lang="it-IT" smtClean="0"/>
              <a:t>9</a:t>
            </a:fld>
            <a:endParaRPr lang="it-IT"/>
          </a:p>
        </p:txBody>
      </p:sp>
    </p:spTree>
    <p:extLst>
      <p:ext uri="{BB962C8B-B14F-4D97-AF65-F5344CB8AC3E}">
        <p14:creationId xmlns:p14="http://schemas.microsoft.com/office/powerpoint/2010/main" val="529039136"/>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TotalTime>
  <Words>657</Words>
  <Application>Microsoft Macintosh PowerPoint</Application>
  <PresentationFormat>Personalizzato</PresentationFormat>
  <Paragraphs>98</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Call for Ideas 30 settembre 2017 - Template pitch</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Paolo Alderigi</cp:lastModifiedBy>
  <cp:revision>21</cp:revision>
  <dcterms:created xsi:type="dcterms:W3CDTF">2016-09-28T12:38:43Z</dcterms:created>
  <dcterms:modified xsi:type="dcterms:W3CDTF">2017-08-03T12:51:53Z</dcterms:modified>
</cp:coreProperties>
</file>